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87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61" r:id="rId20"/>
    <p:sldId id="262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C922D-E2FC-4BD6-A159-384805B0E5D0}" v="276" dt="2025-10-24T12:56:20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5C53-588C-4C95-A8A4-E275504FEB87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A5212-FB87-4FF8-B92B-2879E44AC5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2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2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30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11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6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348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25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18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4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9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61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44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51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3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10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298B7F-4ECD-40B9-8BDE-94F44D150815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71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lopita-mishra-096534191" TargetMode="External"/><Relationship Id="rId2" Type="http://schemas.openxmlformats.org/officeDocument/2006/relationships/hyperlink" Target="mailto:lopitamishra2001@gmail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hyperlink" Target="https://github.com/MLopita" TargetMode="External"/><Relationship Id="rId4" Type="http://schemas.openxmlformats.org/officeDocument/2006/relationships/hyperlink" Target="https://lopita-mishra-portfolio.netlify.ap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6278DDE-F0AA-C71D-487D-69139F39CE75}"/>
              </a:ext>
            </a:extLst>
          </p:cNvPr>
          <p:cNvSpPr/>
          <p:nvPr/>
        </p:nvSpPr>
        <p:spPr>
          <a:xfrm>
            <a:off x="234691" y="1383768"/>
            <a:ext cx="11504890" cy="86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Montserrat Black" pitchFamily="34" charset="-122"/>
                <a:cs typeface="Arial" panose="020B0604020202020204" pitchFamily="34" charset="0"/>
              </a:rPr>
              <a:t>Navigating the Future of Online Shopping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wcard Gothic" panose="04020904020102020604" pitchFamily="82" charset="0"/>
              <a:cs typeface="Arial" panose="020B060402020202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3FECCA5-BA0A-0071-E81D-1BF56DBDE139}"/>
              </a:ext>
            </a:extLst>
          </p:cNvPr>
          <p:cNvSpPr/>
          <p:nvPr/>
        </p:nvSpPr>
        <p:spPr>
          <a:xfrm>
            <a:off x="1817260" y="1614535"/>
            <a:ext cx="8557470" cy="19202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Inconsolata" pitchFamily="34" charset="-122"/>
                <a:cs typeface="Arial" panose="020B0604020202020204" pitchFamily="34" charset="0"/>
              </a:rPr>
              <a:t>Target Dataset Analysis using SQL &amp; Python</a:t>
            </a:r>
            <a:endParaRPr lang="en-US" sz="32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0DF9D37-8D53-1CAD-3D0D-8FFBE1D8B058}"/>
              </a:ext>
            </a:extLst>
          </p:cNvPr>
          <p:cNvSpPr/>
          <p:nvPr/>
        </p:nvSpPr>
        <p:spPr>
          <a:xfrm>
            <a:off x="4344622" y="5602160"/>
            <a:ext cx="350274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Presented by: Lopita Mishra</a:t>
            </a:r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FF9CB-3AD8-C7B1-192D-D58AF994D140}"/>
              </a:ext>
            </a:extLst>
          </p:cNvPr>
          <p:cNvSpPr txBox="1"/>
          <p:nvPr/>
        </p:nvSpPr>
        <p:spPr>
          <a:xfrm>
            <a:off x="1599541" y="3946235"/>
            <a:ext cx="8775190" cy="120032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By analyzing sales distribution across product categories,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have uncovered meaningful patterns in customer preferences &amp; revenue drivers. These insights empower smarter inventory decisions and more targeted marketing efforts.</a:t>
            </a:r>
            <a:endParaRPr lang="en-IN" dirty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6EDBD9-9B5D-B409-6327-EFCCEBA8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3304008"/>
            <a:ext cx="1267251" cy="11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3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E655-FA72-8D1F-B351-18D20033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2B943-3631-514B-BF1C-B6F2F5C7AEA5}"/>
              </a:ext>
            </a:extLst>
          </p:cNvPr>
          <p:cNvSpPr txBox="1"/>
          <p:nvPr/>
        </p:nvSpPr>
        <p:spPr>
          <a:xfrm>
            <a:off x="123366" y="612622"/>
            <a:ext cx="5972634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MONTH(dt) AS month,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COUNT(*) AS orders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(  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AS dt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orders) t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YEAR(dt) = 2018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MONTH(dt)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MONTH(dt);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E570E-656D-34C7-1A56-541682FCB75D}"/>
              </a:ext>
            </a:extLst>
          </p:cNvPr>
          <p:cNvSpPr txBox="1"/>
          <p:nvPr/>
        </p:nvSpPr>
        <p:spPr>
          <a:xfrm>
            <a:off x="123366" y="2550247"/>
            <a:ext cx="597263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orders_2018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2018]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2018:", orders_2018.shape[0])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C8B30-3AF1-368F-7A99-D4E839727AE3}"/>
              </a:ext>
            </a:extLst>
          </p:cNvPr>
          <p:cNvSpPr txBox="1"/>
          <p:nvPr/>
        </p:nvSpPr>
        <p:spPr>
          <a:xfrm>
            <a:off x="1524" y="-35109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Q6. 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 per Month in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1ED41-A1CA-DB14-8674-539B7C3EFD28}"/>
              </a:ext>
            </a:extLst>
          </p:cNvPr>
          <p:cNvSpPr txBox="1"/>
          <p:nvPr/>
        </p:nvSpPr>
        <p:spPr>
          <a:xfrm>
            <a:off x="123366" y="3196544"/>
            <a:ext cx="5972634" cy="32316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orders_2018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2018]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orders_2018.groupby(orders_2018['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).size()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(name='Orders'))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['Month', 'Orders']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 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(x='Month', y='Orders',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 per Month in 2018',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('Month',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value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['Orders']):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value + 200, str(value),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='bottom',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='black’)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56CB4-53A6-6369-2293-98A415A9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86" y="3196544"/>
            <a:ext cx="4967248" cy="306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83871-2D21-731A-0A2D-957A9102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86" y="612622"/>
            <a:ext cx="1128214" cy="161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95263-0C64-17B2-55D9-C9A0E1206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78" t="733"/>
          <a:stretch>
            <a:fillRect/>
          </a:stretch>
        </p:blipFill>
        <p:spPr>
          <a:xfrm>
            <a:off x="7101386" y="2550247"/>
            <a:ext cx="3588370" cy="461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8A2C96-6EDF-7D8D-FC42-9D93984D9817}"/>
              </a:ext>
            </a:extLst>
          </p:cNvPr>
          <p:cNvSpPr txBox="1"/>
          <p:nvPr/>
        </p:nvSpPr>
        <p:spPr>
          <a:xfrm>
            <a:off x="128320" y="6514864"/>
            <a:ext cx="1194031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Orders gradually decreased during 2018, peaking highest in January month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7269.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D1F2FE-2637-774D-4D43-83C2D14D8B3B}"/>
              </a:ext>
            </a:extLst>
          </p:cNvPr>
          <p:cNvSpPr/>
          <p:nvPr/>
        </p:nvSpPr>
        <p:spPr>
          <a:xfrm>
            <a:off x="6157190" y="108199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A77E57-2871-8D43-D835-59203B9B27A7}"/>
              </a:ext>
            </a:extLst>
          </p:cNvPr>
          <p:cNvSpPr/>
          <p:nvPr/>
        </p:nvSpPr>
        <p:spPr>
          <a:xfrm>
            <a:off x="6157190" y="4404266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9A59BF0-0F69-DDEE-E7B7-29EC1E8A2EEF}"/>
              </a:ext>
            </a:extLst>
          </p:cNvPr>
          <p:cNvSpPr/>
          <p:nvPr/>
        </p:nvSpPr>
        <p:spPr>
          <a:xfrm>
            <a:off x="6157190" y="2457897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AD001-6005-3882-30E5-00F89D7F69B0}"/>
              </a:ext>
            </a:extLst>
          </p:cNvPr>
          <p:cNvSpPr txBox="1"/>
          <p:nvPr/>
        </p:nvSpPr>
        <p:spPr>
          <a:xfrm>
            <a:off x="0" y="31953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5F223-7AE6-A428-2A3F-B2E6814EBEEA}"/>
              </a:ext>
            </a:extLst>
          </p:cNvPr>
          <p:cNvSpPr txBox="1"/>
          <p:nvPr/>
        </p:nvSpPr>
        <p:spPr>
          <a:xfrm>
            <a:off x="0" y="221169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4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65DD-892B-1EB0-B3BE-C6E5A07EE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750CF-4140-D37B-A75D-F2B7BAF34D11}"/>
              </a:ext>
            </a:extLst>
          </p:cNvPr>
          <p:cNvSpPr txBox="1"/>
          <p:nvPr/>
        </p:nvSpPr>
        <p:spPr>
          <a:xfrm>
            <a:off x="196518" y="771371"/>
            <a:ext cx="6094476" cy="15465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AS (SELECT 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order_id,COUNT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SELECT 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ipo.items_count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), 0) AS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FROM orders o</a:t>
            </a: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JOIN customers c ON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c.customer_id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ipo.order_id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A9F1B-FC4C-7FAF-5148-332CC0E0AC31}"/>
              </a:ext>
            </a:extLst>
          </p:cNvPr>
          <p:cNvSpPr txBox="1"/>
          <p:nvPr/>
        </p:nvSpPr>
        <p:spPr>
          <a:xfrm>
            <a:off x="196518" y="2715284"/>
            <a:ext cx="6094476" cy="36317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'].count().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items_per_order.columns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’]</a:t>
            </a:r>
          </a:p>
          <a:p>
            <a:endParaRPr lang="en-I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(orders[['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']].merge(customers[['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']], 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on='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how='left').merge(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merged_data.groupby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'].mean().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avg_products_per_city.columns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['City', 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'].round(0)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avg_products_per_city.sort_values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ascending=False).head(10)</a:t>
            </a:r>
          </a:p>
          <a:p>
            <a:endParaRPr lang="en-I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=(12, 6))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y='City', data=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palette='magma')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('Average Number of Products per Order by Customer City (Top 10)',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('Average Products per Order',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('Customer City',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value in enumerate(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']):</a:t>
            </a:r>
          </a:p>
          <a:p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(value + 0.2,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, f"{int(value)}",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=10, </a:t>
            </a:r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='black')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plt.tight_layout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E1CF0-5743-A34F-1B3F-B82F1B90B7E3}"/>
              </a:ext>
            </a:extLst>
          </p:cNvPr>
          <p:cNvSpPr txBox="1"/>
          <p:nvPr/>
        </p:nvSpPr>
        <p:spPr>
          <a:xfrm>
            <a:off x="112014" y="8273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Q7. Average Number of Products per Order by City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9D38D-2DC8-0CFD-3884-648C73E5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72" y="2715285"/>
            <a:ext cx="4900928" cy="3554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87937-D907-8F53-EB17-74E59275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72" y="771371"/>
            <a:ext cx="2736669" cy="1823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D6594-9301-EF5D-4915-D5A2C6921C08}"/>
              </a:ext>
            </a:extLst>
          </p:cNvPr>
          <p:cNvSpPr txBox="1"/>
          <p:nvPr/>
        </p:nvSpPr>
        <p:spPr>
          <a:xfrm>
            <a:off x="196518" y="6467493"/>
            <a:ext cx="1172946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Larger metropolitan cities have higher average products per order, indicating more diverse purchases.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FD005F-1849-CA2A-FF17-501427B4B023}"/>
              </a:ext>
            </a:extLst>
          </p:cNvPr>
          <p:cNvSpPr/>
          <p:nvPr/>
        </p:nvSpPr>
        <p:spPr>
          <a:xfrm>
            <a:off x="6346876" y="122149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79F941-4CC8-8DEE-E750-D1FE4CF53AE2}"/>
              </a:ext>
            </a:extLst>
          </p:cNvPr>
          <p:cNvSpPr/>
          <p:nvPr/>
        </p:nvSpPr>
        <p:spPr>
          <a:xfrm>
            <a:off x="6346876" y="416952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C50641-45E7-7E8E-7D9D-1AEAE6A2E523}"/>
              </a:ext>
            </a:extLst>
          </p:cNvPr>
          <p:cNvSpPr txBox="1"/>
          <p:nvPr/>
        </p:nvSpPr>
        <p:spPr>
          <a:xfrm>
            <a:off x="112014" y="40337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76718-1BB0-F36E-8EAF-B7FAD197EFDD}"/>
              </a:ext>
            </a:extLst>
          </p:cNvPr>
          <p:cNvSpPr txBox="1"/>
          <p:nvPr/>
        </p:nvSpPr>
        <p:spPr>
          <a:xfrm>
            <a:off x="112014" y="238586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27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31D33-C5D2-7594-FDD4-E157453D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E3E69-727F-D71E-0404-D884BDAB3DBC}"/>
              </a:ext>
            </a:extLst>
          </p:cNvPr>
          <p:cNvSpPr txBox="1"/>
          <p:nvPr/>
        </p:nvSpPr>
        <p:spPr>
          <a:xfrm>
            <a:off x="141654" y="701823"/>
            <a:ext cx="5418444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AS (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 AS rev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oi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JOIN products p ON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ROUND(rev,2) AS revenue,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ROUND(100 * rev / (SELECT SUM(rev)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), 2)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pct_total_revenueFROM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rev DESC;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FE0E0-C83D-256D-5A4E-496EC00565C2}"/>
              </a:ext>
            </a:extLst>
          </p:cNvPr>
          <p:cNvSpPr txBox="1"/>
          <p:nvPr/>
        </p:nvSpPr>
        <p:spPr>
          <a:xfrm>
            <a:off x="141653" y="3157972"/>
            <a:ext cx="5418445" cy="32316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merged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(products,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100 *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['price'].sum()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ascending=True)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=(10,25)) 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y='product category',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viridis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('Percentage of Total Revenue by 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('Revenue Contribution (%)',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 + 0.5,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f"{row:.2f}%",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36423-B713-4035-E501-8F489E9B32C5}"/>
              </a:ext>
            </a:extLst>
          </p:cNvPr>
          <p:cNvSpPr txBox="1"/>
          <p:nvPr/>
        </p:nvSpPr>
        <p:spPr>
          <a:xfrm>
            <a:off x="41109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Q8. Percentage of Total Revenue by Product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04A48-BB92-5841-B736-961C743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02" y="701823"/>
            <a:ext cx="3841186" cy="234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A98DE-0692-7614-BAE4-8A22EE4B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083"/>
          <a:stretch>
            <a:fillRect/>
          </a:stretch>
        </p:blipFill>
        <p:spPr>
          <a:xfrm>
            <a:off x="6631902" y="3268479"/>
            <a:ext cx="5418445" cy="3231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AD1E5A-F781-A2D8-3C4C-43B09AAAF43C}"/>
              </a:ext>
            </a:extLst>
          </p:cNvPr>
          <p:cNvSpPr txBox="1"/>
          <p:nvPr/>
        </p:nvSpPr>
        <p:spPr>
          <a:xfrm>
            <a:off x="141653" y="6500133"/>
            <a:ext cx="119086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Beauty categories contribute more than 9% of the total revenue.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065534-1E01-E733-3DEA-AAC214130AD6}"/>
              </a:ext>
            </a:extLst>
          </p:cNvPr>
          <p:cNvSpPr/>
          <p:nvPr/>
        </p:nvSpPr>
        <p:spPr>
          <a:xfrm>
            <a:off x="5623902" y="445063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B267BB-693A-CFCA-98FE-D1EC52F02E3E}"/>
              </a:ext>
            </a:extLst>
          </p:cNvPr>
          <p:cNvSpPr/>
          <p:nvPr/>
        </p:nvSpPr>
        <p:spPr>
          <a:xfrm>
            <a:off x="5623902" y="155147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F1C75-9F11-2ED3-6293-1351228191DA}"/>
              </a:ext>
            </a:extLst>
          </p:cNvPr>
          <p:cNvSpPr txBox="1"/>
          <p:nvPr/>
        </p:nvSpPr>
        <p:spPr>
          <a:xfrm>
            <a:off x="41109" y="38204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72E77-0FBF-186F-1BEA-D31F7F578072}"/>
              </a:ext>
            </a:extLst>
          </p:cNvPr>
          <p:cNvSpPr txBox="1"/>
          <p:nvPr/>
        </p:nvSpPr>
        <p:spPr>
          <a:xfrm>
            <a:off x="41109" y="285542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9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0759-35EC-B46E-5DAB-9D60EDB5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5BEB-2282-92B7-694A-A145AAB1A6FB}"/>
              </a:ext>
            </a:extLst>
          </p:cNvPr>
          <p:cNvSpPr txBox="1"/>
          <p:nvPr/>
        </p:nvSpPr>
        <p:spPr>
          <a:xfrm>
            <a:off x="66675" y="559634"/>
            <a:ext cx="6334125" cy="19543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,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avg_price,COUNT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(*)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oi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)SELECT ROUND((SUM((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)) *      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))) /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SQRT(SUM(POW(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), 2)) *             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SUM(POW(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- (SELECT AVG(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), 2)))), 4) AS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correlation_coefficient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product_stats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A22E2-9D8B-EC11-C54F-ACC8253493A0}"/>
              </a:ext>
            </a:extLst>
          </p:cNvPr>
          <p:cNvSpPr txBox="1"/>
          <p:nvPr/>
        </p:nvSpPr>
        <p:spPr>
          <a:xfrm>
            <a:off x="66675" y="2958991"/>
            <a:ext cx="633412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=('price', 'mean'),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'count')).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FB571-88F5-153A-89CB-B89CA5398527}"/>
              </a:ext>
            </a:extLst>
          </p:cNvPr>
          <p:cNvSpPr txBox="1"/>
          <p:nvPr/>
        </p:nvSpPr>
        <p:spPr>
          <a:xfrm>
            <a:off x="-34749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Q9. Correlation Between Price and Purchase 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EB8AD-59D8-9EE5-4F5E-43B2DDA0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055" y="3204848"/>
            <a:ext cx="4344006" cy="523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A229B-C5EA-C61D-0921-5C3DE272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43"/>
          <a:stretch>
            <a:fillRect/>
          </a:stretch>
        </p:blipFill>
        <p:spPr>
          <a:xfrm>
            <a:off x="7506055" y="1193104"/>
            <a:ext cx="2543530" cy="687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401359-2B56-11C4-00EA-431BCEAC2DF6}"/>
              </a:ext>
            </a:extLst>
          </p:cNvPr>
          <p:cNvSpPr txBox="1"/>
          <p:nvPr/>
        </p:nvSpPr>
        <p:spPr>
          <a:xfrm>
            <a:off x="66675" y="4029352"/>
            <a:ext cx="6334125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({'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price':'mean','order_item_id':'count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'}).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['Product_ID','Avg_Price','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=(6,6))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sns.scatterplot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Num_Purchased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Price vs Number of Times Purchased',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('Average Product Price',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Purchases',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98A46-86FF-BE56-B87A-43BB20F6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55" y="4029352"/>
            <a:ext cx="4447819" cy="2179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B7C1B9-ECA8-BE81-3537-4D813C163986}"/>
              </a:ext>
            </a:extLst>
          </p:cNvPr>
          <p:cNvSpPr txBox="1"/>
          <p:nvPr/>
        </p:nvSpPr>
        <p:spPr>
          <a:xfrm>
            <a:off x="196518" y="6467493"/>
            <a:ext cx="1172946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Products with moderate pricing tend to have higher purchase counts, showing a mid-range demand peak, Correlation value is -0.03.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09FAA45-74A6-B39E-E739-F6B812DD7348}"/>
              </a:ext>
            </a:extLst>
          </p:cNvPr>
          <p:cNvSpPr/>
          <p:nvPr/>
        </p:nvSpPr>
        <p:spPr>
          <a:xfrm>
            <a:off x="6528954" y="47961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3201AD-5310-4C36-A87F-FBB6381B5B07}"/>
              </a:ext>
            </a:extLst>
          </p:cNvPr>
          <p:cNvSpPr/>
          <p:nvPr/>
        </p:nvSpPr>
        <p:spPr>
          <a:xfrm>
            <a:off x="6528954" y="31830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F2162C7-8A60-05EE-C3BE-CF9B4475D73A}"/>
              </a:ext>
            </a:extLst>
          </p:cNvPr>
          <p:cNvSpPr/>
          <p:nvPr/>
        </p:nvSpPr>
        <p:spPr>
          <a:xfrm>
            <a:off x="6528954" y="121365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0435C-E80A-E18F-0070-6B2C15F22A83}"/>
              </a:ext>
            </a:extLst>
          </p:cNvPr>
          <p:cNvSpPr txBox="1"/>
          <p:nvPr/>
        </p:nvSpPr>
        <p:spPr>
          <a:xfrm>
            <a:off x="-34749" y="29853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62D88-3215-836E-69DB-8147908E51AD}"/>
              </a:ext>
            </a:extLst>
          </p:cNvPr>
          <p:cNvSpPr txBox="1"/>
          <p:nvPr/>
        </p:nvSpPr>
        <p:spPr>
          <a:xfrm>
            <a:off x="-34749" y="261827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5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13D78-C408-9739-182F-943F3D287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BFC00-942D-52FC-08BF-D5D3E887D30B}"/>
              </a:ext>
            </a:extLst>
          </p:cNvPr>
          <p:cNvSpPr txBox="1"/>
          <p:nvPr/>
        </p:nvSpPr>
        <p:spPr>
          <a:xfrm>
            <a:off x="102030" y="653735"/>
            <a:ext cx="482658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RANK() OVER (ORDER BY 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DESC)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revenue_rank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sellers s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BDAF3-B9E1-ED12-1522-D3F5139F0BE9}"/>
              </a:ext>
            </a:extLst>
          </p:cNvPr>
          <p:cNvSpPr txBox="1"/>
          <p:nvPr/>
        </p:nvSpPr>
        <p:spPr>
          <a:xfrm>
            <a:off x="102030" y="2907435"/>
            <a:ext cx="4826586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('price', ascending=False)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(x='price',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(10),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coolwarm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('Top 10 Sellers by Revenue',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Revenue (USD)',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('Seller ID',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(10)['price']):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 + 0.02*row,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f"{row:,.0f}",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56C5-2C04-92A8-B839-FA15CCCA4B78}"/>
              </a:ext>
            </a:extLst>
          </p:cNvPr>
          <p:cNvSpPr txBox="1"/>
          <p:nvPr/>
        </p:nvSpPr>
        <p:spPr>
          <a:xfrm>
            <a:off x="0" y="438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Q10. Total Revenue by Seller (Ranked)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EE771-5A6C-286C-4C32-557EEB7E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86"/>
          <a:stretch>
            <a:fillRect/>
          </a:stretch>
        </p:blipFill>
        <p:spPr>
          <a:xfrm>
            <a:off x="5966262" y="653735"/>
            <a:ext cx="6123707" cy="184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953D0-0A97-8CEA-3BAE-CA1B4691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62" y="2711141"/>
            <a:ext cx="6123707" cy="3493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01828D-0011-FD6F-AE89-A85BCE99B979}"/>
              </a:ext>
            </a:extLst>
          </p:cNvPr>
          <p:cNvSpPr txBox="1"/>
          <p:nvPr/>
        </p:nvSpPr>
        <p:spPr>
          <a:xfrm>
            <a:off x="102030" y="6368857"/>
            <a:ext cx="11987939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few top sellers dominate total sales volume, with highest revenue by seller is 229,473, indicating concentrated seller performance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13D746-436E-1C02-E051-4EF716AD083E}"/>
              </a:ext>
            </a:extLst>
          </p:cNvPr>
          <p:cNvSpPr/>
          <p:nvPr/>
        </p:nvSpPr>
        <p:spPr>
          <a:xfrm>
            <a:off x="4975341" y="401543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809FD-CAF1-B094-4E02-CF5E8C771B50}"/>
              </a:ext>
            </a:extLst>
          </p:cNvPr>
          <p:cNvSpPr/>
          <p:nvPr/>
        </p:nvSpPr>
        <p:spPr>
          <a:xfrm>
            <a:off x="4975341" y="121926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8DBFE-E265-8F23-E55C-84C2DCD81C8B}"/>
              </a:ext>
            </a:extLst>
          </p:cNvPr>
          <p:cNvSpPr txBox="1"/>
          <p:nvPr/>
        </p:nvSpPr>
        <p:spPr>
          <a:xfrm>
            <a:off x="0" y="31120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264B4-B955-4E18-FE9F-0B4EE05D0A7A}"/>
              </a:ext>
            </a:extLst>
          </p:cNvPr>
          <p:cNvSpPr txBox="1"/>
          <p:nvPr/>
        </p:nvSpPr>
        <p:spPr>
          <a:xfrm>
            <a:off x="0" y="2546549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7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FAB3-EFA2-D093-CD9B-3BD79D60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0A707-318F-29A1-8F47-56979701F905}"/>
              </a:ext>
            </a:extLst>
          </p:cNvPr>
          <p:cNvSpPr txBox="1"/>
          <p:nvPr/>
        </p:nvSpPr>
        <p:spPr>
          <a:xfrm>
            <a:off x="105078" y="748229"/>
            <a:ext cx="4466922" cy="22929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AS (  SELECT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      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STR_TO_DATE(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:%s') AS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 ROWS BETWEEN 2 PRECEDING AND CURRENT ROW),2) AS moving_avg_3_orders</a:t>
            </a: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1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D2F06-46CB-BBC9-51D3-01E897CFE0CF}"/>
              </a:ext>
            </a:extLst>
          </p:cNvPr>
          <p:cNvSpPr txBox="1"/>
          <p:nvPr/>
        </p:nvSpPr>
        <p:spPr>
          <a:xfrm>
            <a:off x="105078" y="3946059"/>
            <a:ext cx="4466922" cy="2123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orders[['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']].merge(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orders_ma.sort_values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endParaRPr lang="en-IN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moving_avg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orders_ma.groupby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')['price'].transform(lambda x: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x.rolling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(3, </a:t>
            </a:r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min_periods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=1).mean())</a:t>
            </a:r>
          </a:p>
          <a:p>
            <a:r>
              <a:rPr lang="en-IN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orders_ma.head</a:t>
            </a:r>
            <a:r>
              <a:rPr lang="en-IN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EA22A-C379-2EE3-E9AB-8C590294F545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Q11. Moving Average of Order Values per Customer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846E4-DC41-BD58-D5DA-0979B981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92" y="4246650"/>
            <a:ext cx="6693408" cy="1699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5C89F-18B1-70B9-6EA8-D318FD03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92" y="1455331"/>
            <a:ext cx="6693408" cy="1263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766035-30A8-3D73-5D97-E8DFE30F9623}"/>
              </a:ext>
            </a:extLst>
          </p:cNvPr>
          <p:cNvSpPr txBox="1"/>
          <p:nvPr/>
        </p:nvSpPr>
        <p:spPr>
          <a:xfrm>
            <a:off x="105078" y="6373755"/>
            <a:ext cx="1191928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Moving averages show stable purchasing </a:t>
            </a:r>
            <a:r>
              <a:rPr lang="en-I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gradual increase over time.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1C4BB8-A174-783A-E4E1-34ED3C94DEAB}"/>
              </a:ext>
            </a:extLst>
          </p:cNvPr>
          <p:cNvSpPr/>
          <p:nvPr/>
        </p:nvSpPr>
        <p:spPr>
          <a:xfrm>
            <a:off x="4645152" y="1763890"/>
            <a:ext cx="853440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171F55-037F-BCB9-C0E4-B0884A961280}"/>
              </a:ext>
            </a:extLst>
          </p:cNvPr>
          <p:cNvSpPr/>
          <p:nvPr/>
        </p:nvSpPr>
        <p:spPr>
          <a:xfrm>
            <a:off x="4645152" y="4756338"/>
            <a:ext cx="853440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03E76-1A7B-8C17-CDA9-997257D3E067}"/>
              </a:ext>
            </a:extLst>
          </p:cNvPr>
          <p:cNvSpPr txBox="1"/>
          <p:nvPr/>
        </p:nvSpPr>
        <p:spPr>
          <a:xfrm>
            <a:off x="0" y="36559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23BAF-969F-C102-54D8-98B7A20C44CE}"/>
              </a:ext>
            </a:extLst>
          </p:cNvPr>
          <p:cNvSpPr txBox="1"/>
          <p:nvPr/>
        </p:nvSpPr>
        <p:spPr>
          <a:xfrm>
            <a:off x="0" y="354803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B003C-0CB8-9080-8670-2D69EB43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F2CD1-CD05-5F14-9471-8338F9937A4F}"/>
              </a:ext>
            </a:extLst>
          </p:cNvPr>
          <p:cNvSpPr txBox="1"/>
          <p:nvPr/>
        </p:nvSpPr>
        <p:spPr>
          <a:xfrm>
            <a:off x="114222" y="638004"/>
            <a:ext cx="6743778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annual AS (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YEAR(STR_TO_DATE(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:%s’))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yr,SUM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AS revenue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yr)SELECT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revenue,ROUND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(100 * (revenue - LAG(revenue) OVER (ORDER BY yr)) / LAG(revenue) OVER (ORDER BY yr), 2)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yoy_pct_change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annual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yr;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479E-B440-6157-557E-9710CF8F86D6}"/>
              </a:ext>
            </a:extLst>
          </p:cNvPr>
          <p:cNvSpPr txBox="1"/>
          <p:nvPr/>
        </p:nvSpPr>
        <p:spPr>
          <a:xfrm>
            <a:off x="114222" y="2769020"/>
            <a:ext cx="6743778" cy="36009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errors='coerce')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merged_orders.groupby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pct_change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 * 100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&gt;= 2017]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=(6,6))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(x='year', 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('Year-over-Year Growth Rate of Total Sales',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('YoY Growth (%)',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plot_data.iterrows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(row['year']-2017, row['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 + 0.5, f"{row['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_%']:.2f}%",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=11)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47DEF-A142-AB61-37AC-07518D526916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Q13. Year-over-Year Growth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0BFE9-218A-974D-F6D9-D86683F7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088" y="938824"/>
            <a:ext cx="3591426" cy="115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09952-E79E-ACC9-E222-D2C1CA11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088" y="3529584"/>
            <a:ext cx="3591426" cy="2840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2BBBC-0257-FFCE-DA56-346C0379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088" y="2769020"/>
            <a:ext cx="2742544" cy="722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6A2725-A7B7-2139-C3FA-0B29D2442403}"/>
              </a:ext>
            </a:extLst>
          </p:cNvPr>
          <p:cNvSpPr txBox="1"/>
          <p:nvPr/>
        </p:nvSpPr>
        <p:spPr>
          <a:xfrm>
            <a:off x="114222" y="6485086"/>
            <a:ext cx="1150629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Insight: Strong growth observed in 2017 and 2018, reflecting market expansion.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9FA402-C679-E5E4-1819-5C8758931BA2}"/>
              </a:ext>
            </a:extLst>
          </p:cNvPr>
          <p:cNvSpPr/>
          <p:nvPr/>
        </p:nvSpPr>
        <p:spPr>
          <a:xfrm>
            <a:off x="6971446" y="1192001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CE0273-3F9C-1F34-DA4C-FE6968BCB442}"/>
              </a:ext>
            </a:extLst>
          </p:cNvPr>
          <p:cNvSpPr/>
          <p:nvPr/>
        </p:nvSpPr>
        <p:spPr>
          <a:xfrm>
            <a:off x="6971446" y="2807224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EA1831-6723-12C1-DFF5-0DC4C2DA508B}"/>
              </a:ext>
            </a:extLst>
          </p:cNvPr>
          <p:cNvSpPr/>
          <p:nvPr/>
        </p:nvSpPr>
        <p:spPr>
          <a:xfrm>
            <a:off x="6971446" y="462662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E4499-19FF-5166-2AD2-EFAF4B473E60}"/>
              </a:ext>
            </a:extLst>
          </p:cNvPr>
          <p:cNvSpPr txBox="1"/>
          <p:nvPr/>
        </p:nvSpPr>
        <p:spPr>
          <a:xfrm>
            <a:off x="0" y="335064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38FCF-7205-C65F-0180-176F3E479B18}"/>
              </a:ext>
            </a:extLst>
          </p:cNvPr>
          <p:cNvSpPr txBox="1"/>
          <p:nvPr/>
        </p:nvSpPr>
        <p:spPr>
          <a:xfrm>
            <a:off x="0" y="242678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A6CB-1E5A-3F2E-CF93-B760AB70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EC81E-7C12-B080-4375-18755B09E16F}"/>
              </a:ext>
            </a:extLst>
          </p:cNvPr>
          <p:cNvSpPr txBox="1"/>
          <p:nvPr/>
        </p:nvSpPr>
        <p:spPr>
          <a:xfrm>
            <a:off x="141654" y="611069"/>
            <a:ext cx="6295722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YEAR(STR_TO_DATE(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yr, SUM(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yr)SELECT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(SELECT cy.*, ROW_NUMBER() OVER (PARTITION BY yr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DESC)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cy) t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&lt;= 3ORDER BY yr,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0325C-5340-609B-2A36-60AC28656E1F}"/>
              </a:ext>
            </a:extLst>
          </p:cNvPr>
          <p:cNvSpPr txBox="1"/>
          <p:nvPr/>
        </p:nvSpPr>
        <p:spPr>
          <a:xfrm>
            <a:off x="141654" y="3040325"/>
            <a:ext cx="6295722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['Year']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merged_data.groupby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(['Year',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'])['price']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.sum()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['Year',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yearly_spending.groupby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('Year')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.apply(lambda x: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x.nlargest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(3,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(drop=True))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 = top3_customers.sort_values(by=‘Year', ascending=True).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(drop=True)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top3_customers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8A95-E127-EFF5-EABC-317BC61E706D}"/>
              </a:ext>
            </a:extLst>
          </p:cNvPr>
          <p:cNvSpPr txBox="1"/>
          <p:nvPr/>
        </p:nvSpPr>
        <p:spPr>
          <a:xfrm>
            <a:off x="44498" y="0"/>
            <a:ext cx="8002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Q14. Top 3 customers who spent the most money in each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0F951-0319-7EC3-5DE3-9E60FFBDF4CA}"/>
              </a:ext>
            </a:extLst>
          </p:cNvPr>
          <p:cNvSpPr txBox="1"/>
          <p:nvPr/>
        </p:nvSpPr>
        <p:spPr>
          <a:xfrm>
            <a:off x="141654" y="6316615"/>
            <a:ext cx="1190869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top-spending customers vary each year, showing that high-value buyers are not consistent across years. 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03826-FAA3-855A-9AF1-2309F799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54" y="598634"/>
            <a:ext cx="4237241" cy="2231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A338-5343-E878-9369-E72F7C90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54" y="3040325"/>
            <a:ext cx="4237241" cy="315940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53FB9B4-64EF-62DA-4953-9A4A9CDA30C8}"/>
              </a:ext>
            </a:extLst>
          </p:cNvPr>
          <p:cNvSpPr/>
          <p:nvPr/>
        </p:nvSpPr>
        <p:spPr>
          <a:xfrm>
            <a:off x="6563117" y="429686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C9B61D-610D-E634-A185-05017286EB7E}"/>
              </a:ext>
            </a:extLst>
          </p:cNvPr>
          <p:cNvSpPr/>
          <p:nvPr/>
        </p:nvSpPr>
        <p:spPr>
          <a:xfrm>
            <a:off x="6563117" y="125739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6B0DB-7282-0D9F-BEC9-BF61B9AED101}"/>
              </a:ext>
            </a:extLst>
          </p:cNvPr>
          <p:cNvSpPr txBox="1"/>
          <p:nvPr/>
        </p:nvSpPr>
        <p:spPr>
          <a:xfrm>
            <a:off x="59436" y="324523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8A0B8-9E68-7CA7-3C1F-58F431C07248}"/>
              </a:ext>
            </a:extLst>
          </p:cNvPr>
          <p:cNvSpPr txBox="1"/>
          <p:nvPr/>
        </p:nvSpPr>
        <p:spPr>
          <a:xfrm>
            <a:off x="44498" y="267410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5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F0D06-D0A7-AA59-D5C0-E74C351A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7FF40-4082-33FD-F77D-C97B6B0703E2}"/>
              </a:ext>
            </a:extLst>
          </p:cNvPr>
          <p:cNvSpPr txBox="1"/>
          <p:nvPr/>
        </p:nvSpPr>
        <p:spPr>
          <a:xfrm>
            <a:off x="132510" y="580680"/>
            <a:ext cx="8151954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MIN(STR_TO_DATE(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FROM orders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AS (  SELECT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MIN(STR_TO_DATE(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next_purchase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FROM orders o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STR_TO_DATE(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&gt;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  ROUND(100 * SUM(CASE WHEN TIMESTAMPDIFF(MONTH,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cn.next_purchase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&lt;= 6 THEN 1 ELSE 0 END) / COUNT(*), 2) AS retention_pct_within_6_months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cn.customer_id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6F43C-DF1E-9368-EAA5-67CA3E3699C6}"/>
              </a:ext>
            </a:extLst>
          </p:cNvPr>
          <p:cNvSpPr txBox="1"/>
          <p:nvPr/>
        </p:nvSpPr>
        <p:spPr>
          <a:xfrm>
            <a:off x="132510" y="3230332"/>
            <a:ext cx="8151954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errors='coerce')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if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orders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orders.drop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(columns=['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'].min().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&gt; 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']].copy()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= ((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-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dt.days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// 30)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repeat_purchases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&lt;= 6]['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round(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* 100, 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print("Total customers:",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print("Repeat customers:",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12DB8-427C-852C-3DE5-5A1FC455D2B0}"/>
              </a:ext>
            </a:extLst>
          </p:cNvPr>
          <p:cNvSpPr txBox="1"/>
          <p:nvPr/>
        </p:nvSpPr>
        <p:spPr>
          <a:xfrm>
            <a:off x="0" y="0"/>
            <a:ext cx="1097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Q15. Customer retention rate: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%customers who make another purchase within 6 months of their first purchase</a:t>
            </a:r>
            <a:endParaRPr lang="en-IN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8741-C925-4E90-38E6-873DCB74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040" y="1391894"/>
            <a:ext cx="2465450" cy="68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7CC7DC-28A5-D388-D2B3-D44F0EEF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040" y="4090715"/>
            <a:ext cx="2465450" cy="905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1BCBB-96F6-87D6-057D-AF1AD496DECE}"/>
              </a:ext>
            </a:extLst>
          </p:cNvPr>
          <p:cNvSpPr txBox="1"/>
          <p:nvPr/>
        </p:nvSpPr>
        <p:spPr>
          <a:xfrm>
            <a:off x="132510" y="6238732"/>
            <a:ext cx="1192698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No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customers made a repeat purchase within 6 months of their first order, indicating low short-term loyalty. This suggests the company should focus on customer engagement, loyalty programs, and post-purchase communication.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CD14A6-9044-9458-A2BE-6A9D0F5A9573}"/>
              </a:ext>
            </a:extLst>
          </p:cNvPr>
          <p:cNvSpPr/>
          <p:nvPr/>
        </p:nvSpPr>
        <p:spPr>
          <a:xfrm>
            <a:off x="8467154" y="4220123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B192E1-9708-8CC4-8F2E-2554298F6B3D}"/>
              </a:ext>
            </a:extLst>
          </p:cNvPr>
          <p:cNvSpPr/>
          <p:nvPr/>
        </p:nvSpPr>
        <p:spPr>
          <a:xfrm>
            <a:off x="8467154" y="143145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659213-375B-5CA9-34F4-0461AA78C116}"/>
              </a:ext>
            </a:extLst>
          </p:cNvPr>
          <p:cNvSpPr txBox="1"/>
          <p:nvPr/>
        </p:nvSpPr>
        <p:spPr>
          <a:xfrm>
            <a:off x="64008" y="25770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BFF81-3837-8A6B-608C-C8ED1D1D2D4E}"/>
              </a:ext>
            </a:extLst>
          </p:cNvPr>
          <p:cNvSpPr txBox="1"/>
          <p:nvPr/>
        </p:nvSpPr>
        <p:spPr>
          <a:xfrm>
            <a:off x="64008" y="294958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CEAC91-B26F-6942-F7A6-BC2F1797CDF7}"/>
              </a:ext>
            </a:extLst>
          </p:cNvPr>
          <p:cNvSpPr/>
          <p:nvPr/>
        </p:nvSpPr>
        <p:spPr>
          <a:xfrm>
            <a:off x="184404" y="205731"/>
            <a:ext cx="11823192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2018 Monthly Trends &amp; Customer Behaviour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665FE3A-2140-D9DA-C5AB-232E9DAF5458}"/>
              </a:ext>
            </a:extLst>
          </p:cNvPr>
          <p:cNvSpPr/>
          <p:nvPr/>
        </p:nvSpPr>
        <p:spPr>
          <a:xfrm>
            <a:off x="301752" y="947966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142E650-78AB-BD86-43B0-B15C5417F2D2}"/>
              </a:ext>
            </a:extLst>
          </p:cNvPr>
          <p:cNvSpPr/>
          <p:nvPr/>
        </p:nvSpPr>
        <p:spPr>
          <a:xfrm>
            <a:off x="301752" y="1204665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D7069C-8918-98F0-040C-740106C259B9}"/>
              </a:ext>
            </a:extLst>
          </p:cNvPr>
          <p:cNvSpPr/>
          <p:nvPr/>
        </p:nvSpPr>
        <p:spPr>
          <a:xfrm>
            <a:off x="301752" y="1332657"/>
            <a:ext cx="389891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Monthly Order Patterns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1BCFAB4-8A67-21A1-F20E-A552B3234EBC}"/>
              </a:ext>
            </a:extLst>
          </p:cNvPr>
          <p:cNvSpPr/>
          <p:nvPr/>
        </p:nvSpPr>
        <p:spPr>
          <a:xfrm>
            <a:off x="301752" y="1688535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volume fluctuations throughout 2018 reveal seasonal trends and peak shopping periods, essential for inventory planning and resource allocation.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BF65BDF-3C37-FBE1-1DAA-E9E3A96F87FD}"/>
              </a:ext>
            </a:extLst>
          </p:cNvPr>
          <p:cNvSpPr/>
          <p:nvPr/>
        </p:nvSpPr>
        <p:spPr>
          <a:xfrm>
            <a:off x="301752" y="2412434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689E045-239C-33BE-C379-07E619084227}"/>
              </a:ext>
            </a:extLst>
          </p:cNvPr>
          <p:cNvSpPr/>
          <p:nvPr/>
        </p:nvSpPr>
        <p:spPr>
          <a:xfrm>
            <a:off x="301752" y="2669133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336530-2121-2E88-CAD9-A3B418937812}"/>
              </a:ext>
            </a:extLst>
          </p:cNvPr>
          <p:cNvSpPr/>
          <p:nvPr/>
        </p:nvSpPr>
        <p:spPr>
          <a:xfrm>
            <a:off x="301752" y="2797125"/>
            <a:ext cx="31233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City-Level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CF0773A-7D76-FA7D-8D49-263A0A2BEB1C}"/>
              </a:ext>
            </a:extLst>
          </p:cNvPr>
          <p:cNvSpPr/>
          <p:nvPr/>
        </p:nvSpPr>
        <p:spPr>
          <a:xfrm>
            <a:off x="301752" y="3153003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Top 20 cities by average products per order showcase metropolitan areas driving higher basket values and premium purchasing behaviour.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F512CD5-393B-000A-D31A-BDAC01CD2DCF}"/>
              </a:ext>
            </a:extLst>
          </p:cNvPr>
          <p:cNvSpPr/>
          <p:nvPr/>
        </p:nvSpPr>
        <p:spPr>
          <a:xfrm>
            <a:off x="301752" y="3668067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30FF912-6CDD-D564-F7F1-2A2F1F48ED3E}"/>
              </a:ext>
            </a:extLst>
          </p:cNvPr>
          <p:cNvSpPr/>
          <p:nvPr/>
        </p:nvSpPr>
        <p:spPr>
          <a:xfrm>
            <a:off x="301752" y="3924766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1CB75F0-DE05-59F1-0156-E386A361D6F4}"/>
              </a:ext>
            </a:extLst>
          </p:cNvPr>
          <p:cNvSpPr/>
          <p:nvPr/>
        </p:nvSpPr>
        <p:spPr>
          <a:xfrm>
            <a:off x="301752" y="4052758"/>
            <a:ext cx="351211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Revenue Distribution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233FD2-B538-CE23-788A-B4E829B49B4B}"/>
              </a:ext>
            </a:extLst>
          </p:cNvPr>
          <p:cNvSpPr/>
          <p:nvPr/>
        </p:nvSpPr>
        <p:spPr>
          <a:xfrm>
            <a:off x="301752" y="4408636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Percentage revenue contribution by product category highlights strategic focus areas for marketing investment and supplier partnerships.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B5AEC02-2697-4AF1-D9D6-AD7C56B6E709}"/>
              </a:ext>
            </a:extLst>
          </p:cNvPr>
          <p:cNvSpPr/>
          <p:nvPr/>
        </p:nvSpPr>
        <p:spPr>
          <a:xfrm>
            <a:off x="301752" y="4929973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0C9F7D3-7633-2126-A75A-E6C6282CE80F}"/>
              </a:ext>
            </a:extLst>
          </p:cNvPr>
          <p:cNvSpPr/>
          <p:nvPr/>
        </p:nvSpPr>
        <p:spPr>
          <a:xfrm>
            <a:off x="301752" y="5186671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DD53703-B72F-4E37-7EE0-E427686D7192}"/>
              </a:ext>
            </a:extLst>
          </p:cNvPr>
          <p:cNvSpPr/>
          <p:nvPr/>
        </p:nvSpPr>
        <p:spPr>
          <a:xfrm>
            <a:off x="301752" y="5314664"/>
            <a:ext cx="304289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Price Sensitivity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212F911-CED8-5C92-ACFD-D780B9A3A77A}"/>
              </a:ext>
            </a:extLst>
          </p:cNvPr>
          <p:cNvSpPr/>
          <p:nvPr/>
        </p:nvSpPr>
        <p:spPr>
          <a:xfrm>
            <a:off x="301752" y="5670541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Scatter plot analysis of price versus purchase frequency reveals optimal pricing strategies and customer value perception patterns.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7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648D5CD-29CB-6033-1D98-0813E49D8D94}"/>
              </a:ext>
            </a:extLst>
          </p:cNvPr>
          <p:cNvSpPr/>
          <p:nvPr/>
        </p:nvSpPr>
        <p:spPr>
          <a:xfrm>
            <a:off x="2980208" y="1150502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Objective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CBC85F7-039F-A24F-0F71-E16B6E016C31}"/>
              </a:ext>
            </a:extLst>
          </p:cNvPr>
          <p:cNvSpPr/>
          <p:nvPr/>
        </p:nvSpPr>
        <p:spPr>
          <a:xfrm>
            <a:off x="630936" y="2165866"/>
            <a:ext cx="1070914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analysis aims to unlock valuable insights from comprehensive ecommerce datasets, examining customer behaviour, order patterns, and product performance.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8A1972B-D752-4AE4-8C79-DB1DEFBE0F67}"/>
              </a:ext>
            </a:extLst>
          </p:cNvPr>
          <p:cNvSpPr/>
          <p:nvPr/>
        </p:nvSpPr>
        <p:spPr>
          <a:xfrm>
            <a:off x="630936" y="3155633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Extract actionable insights from customer, order, product, and seller datasets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770847A-7279-B083-EF19-3947CDCBD064}"/>
              </a:ext>
            </a:extLst>
          </p:cNvPr>
          <p:cNvSpPr/>
          <p:nvPr/>
        </p:nvSpPr>
        <p:spPr>
          <a:xfrm>
            <a:off x="630936" y="3887629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Analyse sales trends, order patterns, and customer behaviour dynamics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F737BCE-D586-B794-8B93-127DC026D31E}"/>
              </a:ext>
            </a:extLst>
          </p:cNvPr>
          <p:cNvSpPr/>
          <p:nvPr/>
        </p:nvSpPr>
        <p:spPr>
          <a:xfrm>
            <a:off x="630936" y="4619625"/>
            <a:ext cx="1070914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550"/>
              </a:lnSpc>
              <a:buSzPct val="100000"/>
              <a:buChar char="•"/>
            </a:pPr>
            <a:r>
              <a:rPr lang="en-US" sz="20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Visualise key metrics to support data-driven decision-making and strategic planning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6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1FA1FF-B92F-E5E0-BF59-A96F2F3F7789}"/>
              </a:ext>
            </a:extLst>
          </p:cNvPr>
          <p:cNvSpPr/>
          <p:nvPr/>
        </p:nvSpPr>
        <p:spPr>
          <a:xfrm>
            <a:off x="2205275" y="72355"/>
            <a:ext cx="753772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Advanced Analytics Deep Dive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02A443C-4D68-69A4-74B5-A1B6DF645AF6}"/>
              </a:ext>
            </a:extLst>
          </p:cNvPr>
          <p:cNvSpPr/>
          <p:nvPr/>
        </p:nvSpPr>
        <p:spPr>
          <a:xfrm>
            <a:off x="269161" y="1348113"/>
            <a:ext cx="11922839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Sophisticated analytical techniques reveal patterns beyond surface-level metrics, providing strategic foresight for business growth.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B56C8C-719C-EAC9-6897-89B913516A65}"/>
              </a:ext>
            </a:extLst>
          </p:cNvPr>
          <p:cNvSpPr/>
          <p:nvPr/>
        </p:nvSpPr>
        <p:spPr>
          <a:xfrm>
            <a:off x="2327136" y="2082546"/>
            <a:ext cx="3850243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774C9BE-51AE-FAC5-1A78-538D60E952C1}"/>
              </a:ext>
            </a:extLst>
          </p:cNvPr>
          <p:cNvSpPr/>
          <p:nvPr/>
        </p:nvSpPr>
        <p:spPr>
          <a:xfrm>
            <a:off x="2327136" y="2059686"/>
            <a:ext cx="38502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D92FBB3-0322-28F6-BEEB-C22B371E4C0A}"/>
              </a:ext>
            </a:extLst>
          </p:cNvPr>
          <p:cNvSpPr/>
          <p:nvPr/>
        </p:nvSpPr>
        <p:spPr>
          <a:xfrm>
            <a:off x="3981628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66F3210-A3CF-2C0A-8A0B-48324454EA12}"/>
              </a:ext>
            </a:extLst>
          </p:cNvPr>
          <p:cNvSpPr/>
          <p:nvPr/>
        </p:nvSpPr>
        <p:spPr>
          <a:xfrm>
            <a:off x="4144029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F33B17-0003-8F65-67A3-210F7B5B8482}"/>
              </a:ext>
            </a:extLst>
          </p:cNvPr>
          <p:cNvSpPr/>
          <p:nvPr/>
        </p:nvSpPr>
        <p:spPr>
          <a:xfrm>
            <a:off x="2530375" y="2533555"/>
            <a:ext cx="32598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Value Trajectory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AA43FCB-4AAF-9772-D860-8D9C0EF3D40A}"/>
              </a:ext>
            </a:extLst>
          </p:cNvPr>
          <p:cNvSpPr/>
          <p:nvPr/>
        </p:nvSpPr>
        <p:spPr>
          <a:xfrm>
            <a:off x="2530375" y="2923604"/>
            <a:ext cx="3443764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Moving average analysis of order values across sample customers demonstrates purchasing evolution over time, identifying high-value customer segments and growth opportunities.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43E73F4-1C9B-A9C7-15D4-6239E2361C16}"/>
              </a:ext>
            </a:extLst>
          </p:cNvPr>
          <p:cNvSpPr/>
          <p:nvPr/>
        </p:nvSpPr>
        <p:spPr>
          <a:xfrm>
            <a:off x="6357758" y="2082546"/>
            <a:ext cx="3850362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E131C84-4561-0C38-91DD-2DDD7644B8FE}"/>
              </a:ext>
            </a:extLst>
          </p:cNvPr>
          <p:cNvSpPr/>
          <p:nvPr/>
        </p:nvSpPr>
        <p:spPr>
          <a:xfrm>
            <a:off x="6357758" y="2059686"/>
            <a:ext cx="3850362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5A783E9-0E7A-EFF7-813D-4581A04105A5}"/>
              </a:ext>
            </a:extLst>
          </p:cNvPr>
          <p:cNvSpPr/>
          <p:nvPr/>
        </p:nvSpPr>
        <p:spPr>
          <a:xfrm>
            <a:off x="8012251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F387379-792E-1260-E602-4064FC8BC6DE}"/>
              </a:ext>
            </a:extLst>
          </p:cNvPr>
          <p:cNvSpPr/>
          <p:nvPr/>
        </p:nvSpPr>
        <p:spPr>
          <a:xfrm>
            <a:off x="8174652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C72D861-3BF2-487D-F471-684C5FA5043B}"/>
              </a:ext>
            </a:extLst>
          </p:cNvPr>
          <p:cNvSpPr/>
          <p:nvPr/>
        </p:nvSpPr>
        <p:spPr>
          <a:xfrm>
            <a:off x="6560998" y="2533555"/>
            <a:ext cx="275855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Year-over-Year Growth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E98EC215-E22C-3926-BCAA-DCFB522AEDED}"/>
              </a:ext>
            </a:extLst>
          </p:cNvPr>
          <p:cNvSpPr/>
          <p:nvPr/>
        </p:nvSpPr>
        <p:spPr>
          <a:xfrm>
            <a:off x="6560998" y="2923604"/>
            <a:ext cx="3443883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Sales growth comparison reveals acceleration trends, highlighting successful strategies and areas requiring adjustment for sustained expansion.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D36C62E-2667-EE81-33A4-5FD33A6C37D8}"/>
              </a:ext>
            </a:extLst>
          </p:cNvPr>
          <p:cNvSpPr/>
          <p:nvPr/>
        </p:nvSpPr>
        <p:spPr>
          <a:xfrm>
            <a:off x="2327136" y="5020889"/>
            <a:ext cx="7880985" cy="1621512"/>
          </a:xfrm>
          <a:prstGeom prst="roundRect">
            <a:avLst>
              <a:gd name="adj" fmla="val 6767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5B28816-F091-6CA2-78A5-8D498F54CD2A}"/>
              </a:ext>
            </a:extLst>
          </p:cNvPr>
          <p:cNvSpPr/>
          <p:nvPr/>
        </p:nvSpPr>
        <p:spPr>
          <a:xfrm>
            <a:off x="2327136" y="4998029"/>
            <a:ext cx="7880985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6F3B64F-6CB7-E3FF-65B1-9AB6BC3E599C}"/>
              </a:ext>
            </a:extLst>
          </p:cNvPr>
          <p:cNvSpPr/>
          <p:nvPr/>
        </p:nvSpPr>
        <p:spPr>
          <a:xfrm>
            <a:off x="5996999" y="4750260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0D3EB28-1E80-B6A2-46C5-4B46AE9FE8FC}"/>
              </a:ext>
            </a:extLst>
          </p:cNvPr>
          <p:cNvSpPr/>
          <p:nvPr/>
        </p:nvSpPr>
        <p:spPr>
          <a:xfrm>
            <a:off x="6159400" y="4885515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3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C336A3C-B76D-9644-FD49-60BD778B78F2}"/>
              </a:ext>
            </a:extLst>
          </p:cNvPr>
          <p:cNvSpPr/>
          <p:nvPr/>
        </p:nvSpPr>
        <p:spPr>
          <a:xfrm>
            <a:off x="2530375" y="5471898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Retention Metrics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AC3FE16-D2D8-2191-30A9-6AC8666BC97F}"/>
              </a:ext>
            </a:extLst>
          </p:cNvPr>
          <p:cNvSpPr/>
          <p:nvPr/>
        </p:nvSpPr>
        <p:spPr>
          <a:xfrm>
            <a:off x="2530375" y="5861947"/>
            <a:ext cx="7474506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Six-month customer retention analysis provides critical insights into loyalty programmes effectiveness and customer satisfaction levels.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EC82FEFB-D28F-09A7-0714-98C100F197AA}"/>
              </a:ext>
            </a:extLst>
          </p:cNvPr>
          <p:cNvSpPr/>
          <p:nvPr/>
        </p:nvSpPr>
        <p:spPr>
          <a:xfrm>
            <a:off x="137158" y="1648150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F6545C6-2D0D-9A37-E3B8-35E60E96ED94}"/>
              </a:ext>
            </a:extLst>
          </p:cNvPr>
          <p:cNvSpPr/>
          <p:nvPr/>
        </p:nvSpPr>
        <p:spPr>
          <a:xfrm>
            <a:off x="119560" y="1897766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CC2257-B9A4-AF6B-4460-A947B6C98BF9}"/>
              </a:ext>
            </a:extLst>
          </p:cNvPr>
          <p:cNvSpPr/>
          <p:nvPr/>
        </p:nvSpPr>
        <p:spPr>
          <a:xfrm>
            <a:off x="173736" y="91440"/>
            <a:ext cx="3264884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Tools &amp; Methodology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6F46B86-E12A-F393-633E-588726A7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625055"/>
            <a:ext cx="4023360" cy="305997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6F48075-A78A-F023-2C80-0AA7831E7763}"/>
              </a:ext>
            </a:extLst>
          </p:cNvPr>
          <p:cNvSpPr/>
          <p:nvPr/>
        </p:nvSpPr>
        <p:spPr>
          <a:xfrm>
            <a:off x="1344168" y="3791498"/>
            <a:ext cx="236578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SQL/MySQL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268D0A-A4F2-C72C-9383-8F7713C3316D}"/>
              </a:ext>
            </a:extLst>
          </p:cNvPr>
          <p:cNvSpPr/>
          <p:nvPr/>
        </p:nvSpPr>
        <p:spPr>
          <a:xfrm>
            <a:off x="173736" y="4109466"/>
            <a:ext cx="402336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Robust data extraction, complex aggregations, and sophisticated calculations form the foundation of our analysis pipeline.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4792AA4-CAAF-135F-6FF5-A967FA4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78" y="623506"/>
            <a:ext cx="4111215" cy="305997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EF07DCE-C3FD-1304-8ED1-F5024ABBFA84}"/>
              </a:ext>
            </a:extLst>
          </p:cNvPr>
          <p:cNvSpPr/>
          <p:nvPr/>
        </p:nvSpPr>
        <p:spPr>
          <a:xfrm>
            <a:off x="5538545" y="3814538"/>
            <a:ext cx="2339621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Python Analytics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FBC46D0-E6DA-3105-9E34-7C5CA4A0D15F}"/>
              </a:ext>
            </a:extLst>
          </p:cNvPr>
          <p:cNvSpPr/>
          <p:nvPr/>
        </p:nvSpPr>
        <p:spPr>
          <a:xfrm>
            <a:off x="4282978" y="4109466"/>
            <a:ext cx="4111215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Leveraging Pandas, Seaborn, and Matplotlib for advanced statistical analysis and compelling data visualisation.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60719A0-E794-0BE6-D82B-7934BCD8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075" y="598254"/>
            <a:ext cx="3711925" cy="308523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1A1C95A1-DEB3-9E55-731E-9FC668702BF5}"/>
              </a:ext>
            </a:extLst>
          </p:cNvPr>
          <p:cNvSpPr/>
          <p:nvPr/>
        </p:nvSpPr>
        <p:spPr>
          <a:xfrm>
            <a:off x="9397662" y="3802166"/>
            <a:ext cx="187675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Google Colab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96416E-3AA8-6ED3-A7E5-8445DD2482D8}"/>
              </a:ext>
            </a:extLst>
          </p:cNvPr>
          <p:cNvSpPr/>
          <p:nvPr/>
        </p:nvSpPr>
        <p:spPr>
          <a:xfrm>
            <a:off x="8482049" y="4109466"/>
            <a:ext cx="3709951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Interactive notebooks enable collaborative analysis, reproducible research, and seamless sharing of insights across teams.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56DA255-A03D-195F-53F5-F4C43B21ECF2}"/>
              </a:ext>
            </a:extLst>
          </p:cNvPr>
          <p:cNvSpPr/>
          <p:nvPr/>
        </p:nvSpPr>
        <p:spPr>
          <a:xfrm>
            <a:off x="173736" y="5320783"/>
            <a:ext cx="1219199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Conclusion: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This comprehensive analysis identifies high-revenue categories, quantifies customer retention, ranks seller performance, and uncovers city-level patterns empowering targeted marketing strategies and data-driven inventory planning for sustainable growth.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2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3360-C50D-B911-AD0B-344EB13D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554" y="1522566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6000" dirty="0" err="1">
                <a:solidFill>
                  <a:schemeClr val="accent1"/>
                </a:solidFill>
                <a:latin typeface="Algerian" panose="04020705040A02060702" pitchFamily="82" charset="0"/>
              </a:rPr>
              <a:t>ThANK</a:t>
            </a:r>
            <a:r>
              <a:rPr lang="en-IN" sz="6000" dirty="0">
                <a:solidFill>
                  <a:schemeClr val="accent1"/>
                </a:solidFill>
                <a:latin typeface="Algerian" panose="04020705040A02060702" pitchFamily="82" charset="0"/>
              </a:rPr>
              <a:t>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5D2E7-ED79-F76D-937C-590FC1F12E52}"/>
              </a:ext>
            </a:extLst>
          </p:cNvPr>
          <p:cNvSpPr txBox="1"/>
          <p:nvPr/>
        </p:nvSpPr>
        <p:spPr>
          <a:xfrm>
            <a:off x="1920240" y="3298001"/>
            <a:ext cx="8531352" cy="267765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45000"/>
              </a:srgbClr>
            </a:outerShdw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I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Contacts</a:t>
            </a:r>
          </a:p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E-Mail Id: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lopitamishra2001@gmail.com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https://linkedin.com/in/lopita-mishra-096534191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https://lopita-mishra-portfolio.netlify.app/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</a:t>
            </a:r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IN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Mlopita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836116-26AE-D99C-400A-CE515027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77" y="3054432"/>
            <a:ext cx="1267251" cy="11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98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BE65DA-12BB-2777-A8A9-0483392FAB41}"/>
              </a:ext>
            </a:extLst>
          </p:cNvPr>
          <p:cNvSpPr/>
          <p:nvPr/>
        </p:nvSpPr>
        <p:spPr>
          <a:xfrm>
            <a:off x="216813" y="15500"/>
            <a:ext cx="4393600" cy="7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Data Overview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2AB049B-7140-75E6-F9D0-EB4F5BC23EB4}"/>
              </a:ext>
            </a:extLst>
          </p:cNvPr>
          <p:cNvSpPr/>
          <p:nvPr/>
        </p:nvSpPr>
        <p:spPr>
          <a:xfrm>
            <a:off x="198584" y="601323"/>
            <a:ext cx="10125051" cy="76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comprehensive analysis draws from seven interconnected datasets, providing a 360-degree view of the ecommerce ecosystem.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13291AD-DB5D-2DAB-C99B-817752744C9A}"/>
              </a:ext>
            </a:extLst>
          </p:cNvPr>
          <p:cNvSpPr/>
          <p:nvPr/>
        </p:nvSpPr>
        <p:spPr>
          <a:xfrm>
            <a:off x="190963" y="1373760"/>
            <a:ext cx="10630349" cy="5511960"/>
          </a:xfrm>
          <a:prstGeom prst="roundRect">
            <a:avLst>
              <a:gd name="adj" fmla="val 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12900FE-AE36-1042-23E3-18FD0F9D95BB}"/>
              </a:ext>
            </a:extLst>
          </p:cNvPr>
          <p:cNvSpPr/>
          <p:nvPr/>
        </p:nvSpPr>
        <p:spPr>
          <a:xfrm>
            <a:off x="198584" y="138138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155BDC-DBA1-464F-EB35-6D2C01E767FE}"/>
              </a:ext>
            </a:extLst>
          </p:cNvPr>
          <p:cNvSpPr/>
          <p:nvPr/>
        </p:nvSpPr>
        <p:spPr>
          <a:xfrm>
            <a:off x="415397" y="151901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Dataset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2ECF650-8E27-0544-74CF-15C1806D1F24}"/>
              </a:ext>
            </a:extLst>
          </p:cNvPr>
          <p:cNvSpPr/>
          <p:nvPr/>
        </p:nvSpPr>
        <p:spPr>
          <a:xfrm>
            <a:off x="3693664" y="151901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Records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64131C-847A-C1BA-C38A-108C12CB26CD}"/>
              </a:ext>
            </a:extLst>
          </p:cNvPr>
          <p:cNvSpPr/>
          <p:nvPr/>
        </p:nvSpPr>
        <p:spPr>
          <a:xfrm>
            <a:off x="6313157" y="151901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Key Columns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9598F89-DD74-2EEA-A5D8-4FD91DF64AA6}"/>
              </a:ext>
            </a:extLst>
          </p:cNvPr>
          <p:cNvSpPr/>
          <p:nvPr/>
        </p:nvSpPr>
        <p:spPr>
          <a:xfrm>
            <a:off x="198584" y="2003482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4C1EF9-9473-13D4-1FEA-536B4B110CA7}"/>
              </a:ext>
            </a:extLst>
          </p:cNvPr>
          <p:cNvSpPr/>
          <p:nvPr/>
        </p:nvSpPr>
        <p:spPr>
          <a:xfrm>
            <a:off x="415397" y="2141118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193D6A7-9ED9-3E41-8714-0433BC6FAF15}"/>
              </a:ext>
            </a:extLst>
          </p:cNvPr>
          <p:cNvSpPr/>
          <p:nvPr/>
        </p:nvSpPr>
        <p:spPr>
          <a:xfrm>
            <a:off x="3693664" y="2141118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9F060D8-200D-30B8-AA2F-48E1A5B1AD61}"/>
              </a:ext>
            </a:extLst>
          </p:cNvPr>
          <p:cNvSpPr/>
          <p:nvPr/>
        </p:nvSpPr>
        <p:spPr>
          <a:xfrm>
            <a:off x="6313157" y="2141118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B331473-DB2E-605E-D59D-AA127F4EBA94}"/>
              </a:ext>
            </a:extLst>
          </p:cNvPr>
          <p:cNvSpPr/>
          <p:nvPr/>
        </p:nvSpPr>
        <p:spPr>
          <a:xfrm>
            <a:off x="198584" y="2625583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0EC3CEE-25A1-2484-3869-80C022551B80}"/>
              </a:ext>
            </a:extLst>
          </p:cNvPr>
          <p:cNvSpPr/>
          <p:nvPr/>
        </p:nvSpPr>
        <p:spPr>
          <a:xfrm>
            <a:off x="415397" y="2763220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78241FD-1279-791C-7144-415EFEE4F6E9}"/>
              </a:ext>
            </a:extLst>
          </p:cNvPr>
          <p:cNvSpPr/>
          <p:nvPr/>
        </p:nvSpPr>
        <p:spPr>
          <a:xfrm>
            <a:off x="3693664" y="2763220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08A5CBF-E574-55B4-8B83-755050DA5513}"/>
              </a:ext>
            </a:extLst>
          </p:cNvPr>
          <p:cNvSpPr/>
          <p:nvPr/>
        </p:nvSpPr>
        <p:spPr>
          <a:xfrm>
            <a:off x="6313157" y="2763220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customer_id, timestamps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5DA1C5DD-A54A-986D-559D-BBE19D9DD4EF}"/>
              </a:ext>
            </a:extLst>
          </p:cNvPr>
          <p:cNvSpPr/>
          <p:nvPr/>
        </p:nvSpPr>
        <p:spPr>
          <a:xfrm>
            <a:off x="198584" y="3247685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E1C4DF3-0CAC-227A-4090-DE9BC4AC60E1}"/>
              </a:ext>
            </a:extLst>
          </p:cNvPr>
          <p:cNvSpPr/>
          <p:nvPr/>
        </p:nvSpPr>
        <p:spPr>
          <a:xfrm>
            <a:off x="415397" y="3385321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Items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ED0C0E4-E9FC-244C-5E7E-E20D2EF832F2}"/>
              </a:ext>
            </a:extLst>
          </p:cNvPr>
          <p:cNvSpPr/>
          <p:nvPr/>
        </p:nvSpPr>
        <p:spPr>
          <a:xfrm>
            <a:off x="3693664" y="3385321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112,650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0013A9C9-1652-B2C8-A79D-402956A36AC6}"/>
              </a:ext>
            </a:extLst>
          </p:cNvPr>
          <p:cNvSpPr/>
          <p:nvPr/>
        </p:nvSpPr>
        <p:spPr>
          <a:xfrm>
            <a:off x="6313157" y="3385321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product_id, seller_id,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328A032-2D71-700B-7D21-08706B95019E}"/>
              </a:ext>
            </a:extLst>
          </p:cNvPr>
          <p:cNvSpPr/>
          <p:nvPr/>
        </p:nvSpPr>
        <p:spPr>
          <a:xfrm>
            <a:off x="198584" y="3869787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46F5A7D-BDB6-7A3B-5FC1-2EE5D48F5D6E}"/>
              </a:ext>
            </a:extLst>
          </p:cNvPr>
          <p:cNvSpPr/>
          <p:nvPr/>
        </p:nvSpPr>
        <p:spPr>
          <a:xfrm>
            <a:off x="415397" y="4007423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Payments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D861805-5ADA-A667-C2D5-C46771F9484F}"/>
              </a:ext>
            </a:extLst>
          </p:cNvPr>
          <p:cNvSpPr/>
          <p:nvPr/>
        </p:nvSpPr>
        <p:spPr>
          <a:xfrm>
            <a:off x="3693664" y="4007423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103,886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9EC21C72-FD16-33FD-F987-24E4BCBD9BFD}"/>
              </a:ext>
            </a:extLst>
          </p:cNvPr>
          <p:cNvSpPr/>
          <p:nvPr/>
        </p:nvSpPr>
        <p:spPr>
          <a:xfrm>
            <a:off x="6313157" y="4007423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payment_type, installments, value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F65F6F14-09CD-6C3E-5AE6-3A598F91B355}"/>
              </a:ext>
            </a:extLst>
          </p:cNvPr>
          <p:cNvSpPr/>
          <p:nvPr/>
        </p:nvSpPr>
        <p:spPr>
          <a:xfrm>
            <a:off x="198584" y="4491888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8095B38-769F-BFEF-3D65-F168674128D4}"/>
              </a:ext>
            </a:extLst>
          </p:cNvPr>
          <p:cNvSpPr/>
          <p:nvPr/>
        </p:nvSpPr>
        <p:spPr>
          <a:xfrm>
            <a:off x="415397" y="4629524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B32FC0B-B45C-9DE9-B073-22222A71C47F}"/>
              </a:ext>
            </a:extLst>
          </p:cNvPr>
          <p:cNvSpPr/>
          <p:nvPr/>
        </p:nvSpPr>
        <p:spPr>
          <a:xfrm>
            <a:off x="3693664" y="4629524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3,095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9E95A734-ABA6-793F-4126-E142BA285D17}"/>
              </a:ext>
            </a:extLst>
          </p:cNvPr>
          <p:cNvSpPr/>
          <p:nvPr/>
        </p:nvSpPr>
        <p:spPr>
          <a:xfrm>
            <a:off x="6313157" y="4629524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7C46C9AB-C350-D54D-3E3C-2DD04A466FD1}"/>
              </a:ext>
            </a:extLst>
          </p:cNvPr>
          <p:cNvSpPr/>
          <p:nvPr/>
        </p:nvSpPr>
        <p:spPr>
          <a:xfrm>
            <a:off x="198584" y="511399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6B30C4D-4D85-714B-5EE2-609F11C19128}"/>
              </a:ext>
            </a:extLst>
          </p:cNvPr>
          <p:cNvSpPr/>
          <p:nvPr/>
        </p:nvSpPr>
        <p:spPr>
          <a:xfrm>
            <a:off x="415397" y="5251626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5F5E13F8-A13C-7520-66AD-7E891D86C9EA}"/>
              </a:ext>
            </a:extLst>
          </p:cNvPr>
          <p:cNvSpPr/>
          <p:nvPr/>
        </p:nvSpPr>
        <p:spPr>
          <a:xfrm>
            <a:off x="3693664" y="5251626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32,951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CD1F966-D249-021E-81E2-D30ED5787728}"/>
              </a:ext>
            </a:extLst>
          </p:cNvPr>
          <p:cNvSpPr/>
          <p:nvPr/>
        </p:nvSpPr>
        <p:spPr>
          <a:xfrm>
            <a:off x="6313157" y="5251626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product_id, category,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076E10CD-6B2D-CDC6-58D5-0D1FCF9C0B07}"/>
              </a:ext>
            </a:extLst>
          </p:cNvPr>
          <p:cNvSpPr/>
          <p:nvPr/>
        </p:nvSpPr>
        <p:spPr>
          <a:xfrm>
            <a:off x="198584" y="5736091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92BD3762-8DA2-9142-FD00-98FD2B16DBB1}"/>
              </a:ext>
            </a:extLst>
          </p:cNvPr>
          <p:cNvSpPr/>
          <p:nvPr/>
        </p:nvSpPr>
        <p:spPr>
          <a:xfrm>
            <a:off x="415397" y="587372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Geolocation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AC10D75-9BED-BEED-43CB-60AC7A0C8E45}"/>
              </a:ext>
            </a:extLst>
          </p:cNvPr>
          <p:cNvSpPr/>
          <p:nvPr/>
        </p:nvSpPr>
        <p:spPr>
          <a:xfrm>
            <a:off x="3693664" y="587372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1,000,163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5E1A5A02-8B2D-5B88-B682-D08A9503A08D}"/>
              </a:ext>
            </a:extLst>
          </p:cNvPr>
          <p:cNvSpPr/>
          <p:nvPr/>
        </p:nvSpPr>
        <p:spPr>
          <a:xfrm>
            <a:off x="6313157" y="587372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zip_code, lat, lng,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6E0048-E3A5-59A5-B5B0-FD91122397B2}"/>
              </a:ext>
            </a:extLst>
          </p:cNvPr>
          <p:cNvSpPr/>
          <p:nvPr/>
        </p:nvSpPr>
        <p:spPr>
          <a:xfrm>
            <a:off x="3044297" y="156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Basic Insights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F707798-A07D-7224-21A2-F885FA42EBB4}"/>
              </a:ext>
            </a:extLst>
          </p:cNvPr>
          <p:cNvSpPr/>
          <p:nvPr/>
        </p:nvSpPr>
        <p:spPr>
          <a:xfrm>
            <a:off x="2093762" y="865820"/>
            <a:ext cx="3664744" cy="2928940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9BBFF0-3B7C-5171-8A3E-C60BBAED8112}"/>
              </a:ext>
            </a:extLst>
          </p:cNvPr>
          <p:cNvSpPr/>
          <p:nvPr/>
        </p:nvSpPr>
        <p:spPr>
          <a:xfrm>
            <a:off x="2328196" y="1041262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CC60D50-51C6-E4F2-FAEF-FFC9FF6D8EEA}"/>
              </a:ext>
            </a:extLst>
          </p:cNvPr>
          <p:cNvSpPr/>
          <p:nvPr/>
        </p:nvSpPr>
        <p:spPr>
          <a:xfrm>
            <a:off x="2328196" y="1401602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Analysis reveals customers spread across numerous unique cities throughout World, indicating widespread market penetration and diverse geographical reach.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8D55F38-0239-51C2-B820-558512144CDE}"/>
              </a:ext>
            </a:extLst>
          </p:cNvPr>
          <p:cNvSpPr/>
          <p:nvPr/>
        </p:nvSpPr>
        <p:spPr>
          <a:xfrm>
            <a:off x="6000559" y="865820"/>
            <a:ext cx="3664863" cy="2928940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3DDCB63-ADF6-8A78-6CA9-41D356644C05}"/>
              </a:ext>
            </a:extLst>
          </p:cNvPr>
          <p:cNvSpPr/>
          <p:nvPr/>
        </p:nvSpPr>
        <p:spPr>
          <a:xfrm>
            <a:off x="6379891" y="1062990"/>
            <a:ext cx="28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2017 Order Volume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290ABC5-64DF-0879-58B1-2CF71CAD60F3}"/>
              </a:ext>
            </a:extLst>
          </p:cNvPr>
          <p:cNvSpPr/>
          <p:nvPr/>
        </p:nvSpPr>
        <p:spPr>
          <a:xfrm>
            <a:off x="6227372" y="140160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 robust 45,101</a:t>
            </a: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orders</a:t>
            </a: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were processed in 2017, demonstrating strong platform engagement and sustained customer activity throughout the year.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C8E9CDC-182C-BE07-93CC-FE0D5615D31B}"/>
              </a:ext>
            </a:extLst>
          </p:cNvPr>
          <p:cNvSpPr/>
          <p:nvPr/>
        </p:nvSpPr>
        <p:spPr>
          <a:xfrm>
            <a:off x="2093762" y="3907035"/>
            <a:ext cx="7556421" cy="1549363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6BE131A-85F8-FCBC-EE2E-E5E06D08B9ED}"/>
              </a:ext>
            </a:extLst>
          </p:cNvPr>
          <p:cNvSpPr/>
          <p:nvPr/>
        </p:nvSpPr>
        <p:spPr>
          <a:xfrm>
            <a:off x="4378987" y="4085274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Payment Flexibility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1118F04-5823-2875-E895-16CD2F0AAB3E}"/>
              </a:ext>
            </a:extLst>
          </p:cNvPr>
          <p:cNvSpPr/>
          <p:nvPr/>
        </p:nvSpPr>
        <p:spPr>
          <a:xfrm>
            <a:off x="2335814" y="433054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Significant portion of customers opted for installment-based payments, reflecting the importance of flexible payment options in driving conversions.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C6865799-9D95-A5B3-A469-A44EFE0D8F6A}"/>
              </a:ext>
            </a:extLst>
          </p:cNvPr>
          <p:cNvSpPr/>
          <p:nvPr/>
        </p:nvSpPr>
        <p:spPr>
          <a:xfrm>
            <a:off x="2093762" y="5568673"/>
            <a:ext cx="7556421" cy="1197887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pPr>
              <a:lnSpc>
                <a:spcPts val="285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analytical questions were addressed through SQL queries, and the results were visualized using Python for better insight representation.</a:t>
            </a: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B6D7A4F1-9521-F821-4A21-958BBE057FFD}"/>
              </a:ext>
            </a:extLst>
          </p:cNvPr>
          <p:cNvSpPr/>
          <p:nvPr/>
        </p:nvSpPr>
        <p:spPr>
          <a:xfrm>
            <a:off x="4265522" y="5637850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Solved Questions</a:t>
            </a:r>
          </a:p>
        </p:txBody>
      </p:sp>
    </p:spTree>
    <p:extLst>
      <p:ext uri="{BB962C8B-B14F-4D97-AF65-F5344CB8AC3E}">
        <p14:creationId xmlns:p14="http://schemas.microsoft.com/office/powerpoint/2010/main" val="4782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081DF7-8D43-3F91-D38D-F0CBF8D57C91}"/>
              </a:ext>
            </a:extLst>
          </p:cNvPr>
          <p:cNvSpPr txBox="1"/>
          <p:nvPr/>
        </p:nvSpPr>
        <p:spPr>
          <a:xfrm>
            <a:off x="111936" y="41712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Q1. Unique Cities Where Customers Are Located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D361C-40E9-1266-C2A1-DEA6944E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r="-55024" b="51393"/>
          <a:stretch>
            <a:fillRect/>
          </a:stretch>
        </p:blipFill>
        <p:spPr>
          <a:xfrm>
            <a:off x="7402663" y="692364"/>
            <a:ext cx="2690700" cy="991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D8C3A4-3AF7-DA59-0630-A13F742D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63" y="1798773"/>
            <a:ext cx="1758012" cy="102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9E30F5-B881-A1C2-2206-EA87B0272042}"/>
              </a:ext>
            </a:extLst>
          </p:cNvPr>
          <p:cNvSpPr txBox="1"/>
          <p:nvPr/>
        </p:nvSpPr>
        <p:spPr>
          <a:xfrm>
            <a:off x="214806" y="6340537"/>
            <a:ext cx="119009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Insight: Customers are spread across more than 4000 cities, showing diverse market reach, Sao Paulo has highest no. of Customers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15540.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AEC97-42B3-9FB9-DF8F-F664BAE299F6}"/>
              </a:ext>
            </a:extLst>
          </p:cNvPr>
          <p:cNvSpPr txBox="1"/>
          <p:nvPr/>
        </p:nvSpPr>
        <p:spPr>
          <a:xfrm>
            <a:off x="111936" y="36487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8FFBE1-99FD-0275-C38E-C698F2E3F566}"/>
              </a:ext>
            </a:extLst>
          </p:cNvPr>
          <p:cNvSpPr txBox="1"/>
          <p:nvPr/>
        </p:nvSpPr>
        <p:spPr>
          <a:xfrm>
            <a:off x="111936" y="1470675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373554-ABFB-534D-6257-289A9212267A}"/>
              </a:ext>
            </a:extLst>
          </p:cNvPr>
          <p:cNvSpPr txBox="1"/>
          <p:nvPr/>
        </p:nvSpPr>
        <p:spPr>
          <a:xfrm>
            <a:off x="214806" y="655069"/>
            <a:ext cx="599160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DISTINCT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IS NOT NULL AND TRIM(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 &lt;&gt; ‘ ’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C9E2F-7D2A-B919-D81B-C28B734183C0}"/>
              </a:ext>
            </a:extLst>
          </p:cNvPr>
          <p:cNvSpPr txBox="1"/>
          <p:nvPr/>
        </p:nvSpPr>
        <p:spPr>
          <a:xfrm>
            <a:off x="214806" y="1800983"/>
            <a:ext cx="599160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customers['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:" ,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Count_Of_Unique_Cities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sorted(customers['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dropna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().unique())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city in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unique_cities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print(city)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2137E2-6D56-13C2-64AD-623C51E80FA7}"/>
              </a:ext>
            </a:extLst>
          </p:cNvPr>
          <p:cNvSpPr txBox="1"/>
          <p:nvPr/>
        </p:nvSpPr>
        <p:spPr>
          <a:xfrm>
            <a:off x="214806" y="2978553"/>
            <a:ext cx="5991606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customers['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['City',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city_counts.head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(20)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=(12,8))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y='City',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viridis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('Top 20 Cities by 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('City',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(count, city) in enumerate(zip(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['City'])):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(count + 10,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f'{count}',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9148884-DA9A-9A1E-847C-A3A6C0CA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0"/>
          <a:stretch>
            <a:fillRect/>
          </a:stretch>
        </p:blipFill>
        <p:spPr>
          <a:xfrm>
            <a:off x="7402663" y="2978552"/>
            <a:ext cx="4713137" cy="315707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FA3AE9-7483-2E1A-2A72-40B62784235C}"/>
              </a:ext>
            </a:extLst>
          </p:cNvPr>
          <p:cNvSpPr/>
          <p:nvPr/>
        </p:nvSpPr>
        <p:spPr>
          <a:xfrm>
            <a:off x="6359388" y="3901882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2223240-050E-654F-0BA5-B45AED85CB56}"/>
              </a:ext>
            </a:extLst>
          </p:cNvPr>
          <p:cNvSpPr/>
          <p:nvPr/>
        </p:nvSpPr>
        <p:spPr>
          <a:xfrm>
            <a:off x="6359388" y="1985648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A3362F6-1E2F-AFEB-FE45-0D21FC14712C}"/>
              </a:ext>
            </a:extLst>
          </p:cNvPr>
          <p:cNvSpPr/>
          <p:nvPr/>
        </p:nvSpPr>
        <p:spPr>
          <a:xfrm>
            <a:off x="6309282" y="74849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970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FBB33-3729-0011-2C4B-E5E243FA283C}"/>
              </a:ext>
            </a:extLst>
          </p:cNvPr>
          <p:cNvSpPr txBox="1"/>
          <p:nvPr/>
        </p:nvSpPr>
        <p:spPr>
          <a:xfrm>
            <a:off x="75438" y="4552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Q2. Total Orders Placed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C1E24-49C7-7EB8-5E60-E0B00141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870" y="932431"/>
            <a:ext cx="1762371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CF738-3E3E-A49A-582B-F7924603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870" y="2232449"/>
            <a:ext cx="2591162" cy="447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EF002B-EFB0-0C57-E508-C4575B330F59}"/>
              </a:ext>
            </a:extLst>
          </p:cNvPr>
          <p:cNvSpPr txBox="1"/>
          <p:nvPr/>
        </p:nvSpPr>
        <p:spPr>
          <a:xfrm>
            <a:off x="231648" y="6127543"/>
            <a:ext cx="1182014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 volume of orders in November 2017(7544) indicates a strong dataset for order behavior analysis with a total orders of 45101 for 2017.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6E8F9-CC96-A82A-E40B-4E987F4B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70" y="2835430"/>
            <a:ext cx="4491609" cy="3037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208EE7-33BA-BD52-2D7E-0013DEB4325E}"/>
              </a:ext>
            </a:extLst>
          </p:cNvPr>
          <p:cNvSpPr txBox="1"/>
          <p:nvPr/>
        </p:nvSpPr>
        <p:spPr>
          <a:xfrm>
            <a:off x="220521" y="688352"/>
            <a:ext cx="616077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COUNT(*) AS orders_2017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orders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WHERE 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IS NOT NULL  AND 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 IS NOT NULL  AND YEAR(STR_TO_DATE(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:%s')) = 2017;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0C74F4-B409-1A5C-19E4-78700CA18C3C}"/>
              </a:ext>
            </a:extLst>
          </p:cNvPr>
          <p:cNvSpPr txBox="1"/>
          <p:nvPr/>
        </p:nvSpPr>
        <p:spPr>
          <a:xfrm>
            <a:off x="220521" y="2289410"/>
            <a:ext cx="616077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2017:", orders_2017.shape[0])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384F5A-85D9-846F-2CD2-8B9DB98CE975}"/>
              </a:ext>
            </a:extLst>
          </p:cNvPr>
          <p:cNvSpPr/>
          <p:nvPr/>
        </p:nvSpPr>
        <p:spPr>
          <a:xfrm>
            <a:off x="6489876" y="99804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03D03-0C52-DC6C-3F6E-2958A37F5F8A}"/>
              </a:ext>
            </a:extLst>
          </p:cNvPr>
          <p:cNvSpPr txBox="1"/>
          <p:nvPr/>
        </p:nvSpPr>
        <p:spPr>
          <a:xfrm>
            <a:off x="111936" y="36487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89B8A9-30DC-5F49-8109-864F29FC51FD}"/>
              </a:ext>
            </a:extLst>
          </p:cNvPr>
          <p:cNvSpPr txBox="1"/>
          <p:nvPr/>
        </p:nvSpPr>
        <p:spPr>
          <a:xfrm>
            <a:off x="157734" y="1924672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FF09646-FA7B-6294-411E-0FBEEBD8D65E}"/>
              </a:ext>
            </a:extLst>
          </p:cNvPr>
          <p:cNvSpPr/>
          <p:nvPr/>
        </p:nvSpPr>
        <p:spPr>
          <a:xfrm>
            <a:off x="6489876" y="403575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1577862-F8A1-16CD-0225-6EAAD73FB00F}"/>
              </a:ext>
            </a:extLst>
          </p:cNvPr>
          <p:cNvSpPr/>
          <p:nvPr/>
        </p:nvSpPr>
        <p:spPr>
          <a:xfrm>
            <a:off x="6489876" y="217591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F8D5B1-5EF8-96DD-51A7-FC7DBC3BFC70}"/>
              </a:ext>
            </a:extLst>
          </p:cNvPr>
          <p:cNvSpPr txBox="1"/>
          <p:nvPr/>
        </p:nvSpPr>
        <p:spPr>
          <a:xfrm>
            <a:off x="220521" y="2816002"/>
            <a:ext cx="616077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print("Orders in 2017:", orders_2017.shape[0])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orders_2017.groupby(orders_2017['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dt.month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).size().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(name='orders')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orders_per_month.rename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(columns={'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order_purchase_timestamp':'month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'},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=(10,5))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(x='month', y='orders',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Blues_d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('Orders per Month in 2017',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('Month',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Orders',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 in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orders_per_month.iterrows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row['orders'] + 100, f"{row['orders']}", ha='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8637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79A0F-7DC0-F323-353F-C10EFD1C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B3EC3-7A9A-EB82-63E7-8A89B83A06C5}"/>
              </a:ext>
            </a:extLst>
          </p:cNvPr>
          <p:cNvSpPr txBox="1"/>
          <p:nvPr/>
        </p:nvSpPr>
        <p:spPr>
          <a:xfrm>
            <a:off x="66294" y="896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Q3.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Sales per Product Category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783F-2258-2545-D626-2F273C95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199" y="775132"/>
            <a:ext cx="2054498" cy="1720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5C59FE-930A-1156-B650-833B86965F9A}"/>
              </a:ext>
            </a:extLst>
          </p:cNvPr>
          <p:cNvSpPr txBox="1"/>
          <p:nvPr/>
        </p:nvSpPr>
        <p:spPr>
          <a:xfrm>
            <a:off x="153297" y="6460569"/>
            <a:ext cx="1184699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value represents the company’s overall revenue and Health Beauty Category has highest sales Of ‘1,258,681'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59815-04B3-60DF-78CE-27111AD8FE32}"/>
              </a:ext>
            </a:extLst>
          </p:cNvPr>
          <p:cNvSpPr txBox="1"/>
          <p:nvPr/>
        </p:nvSpPr>
        <p:spPr>
          <a:xfrm>
            <a:off x="153297" y="778962"/>
            <a:ext cx="454449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ROUND(SUM(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JOIN products p ON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p.product_id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C407B-6666-707D-6FC2-3D80A1BDFAD0}"/>
              </a:ext>
            </a:extLst>
          </p:cNvPr>
          <p:cNvSpPr txBox="1"/>
          <p:nvPr/>
        </p:nvSpPr>
        <p:spPr>
          <a:xfrm>
            <a:off x="153298" y="2563921"/>
            <a:ext cx="4544500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merged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(products, on='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category')['price']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.sum()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(by='price', ascending=False))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=(16, 20))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(x='price', y='product category',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orient='h')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Sales per 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=16)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('Total Sales (USD)',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('Product Category',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v in enumerate(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['price']):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(v + 500,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f'{v:,.0f}',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='black',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plt.tight_layout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0FBBA-9135-FABC-8749-C7F4B9ED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98" y="2563921"/>
            <a:ext cx="6238504" cy="378565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14FF08-E61A-CDDA-F617-61ACA28AE020}"/>
              </a:ext>
            </a:extLst>
          </p:cNvPr>
          <p:cNvSpPr/>
          <p:nvPr/>
        </p:nvSpPr>
        <p:spPr>
          <a:xfrm>
            <a:off x="4776900" y="4133581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CB0195-748A-D36E-DAA4-EF35E9F09F3D}"/>
              </a:ext>
            </a:extLst>
          </p:cNvPr>
          <p:cNvSpPr/>
          <p:nvPr/>
        </p:nvSpPr>
        <p:spPr>
          <a:xfrm>
            <a:off x="4776900" y="105596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06C18-C9A1-0D46-47AB-D6D5FA1E7B77}"/>
              </a:ext>
            </a:extLst>
          </p:cNvPr>
          <p:cNvSpPr txBox="1"/>
          <p:nvPr/>
        </p:nvSpPr>
        <p:spPr>
          <a:xfrm>
            <a:off x="66294" y="411857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61312-BAE1-7F72-165A-848094417A6A}"/>
              </a:ext>
            </a:extLst>
          </p:cNvPr>
          <p:cNvSpPr txBox="1"/>
          <p:nvPr/>
        </p:nvSpPr>
        <p:spPr>
          <a:xfrm>
            <a:off x="66294" y="2187471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0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948DD-FEA2-A41E-A396-64B8FDD936E9}"/>
              </a:ext>
            </a:extLst>
          </p:cNvPr>
          <p:cNvSpPr txBox="1"/>
          <p:nvPr/>
        </p:nvSpPr>
        <p:spPr>
          <a:xfrm>
            <a:off x="1524" y="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Q4. 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Orders Paid in Installments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55F6F-5FC0-E348-A9AF-4EADC28700A7}"/>
              </a:ext>
            </a:extLst>
          </p:cNvPr>
          <p:cNvSpPr txBox="1"/>
          <p:nvPr/>
        </p:nvSpPr>
        <p:spPr>
          <a:xfrm>
            <a:off x="123366" y="647645"/>
            <a:ext cx="5774514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ROUND(100 * SUM(CASE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WHEN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&gt; 1 THEN 1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ELSE 0     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END) / COUNT(*),           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2)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pct_paid_in_installments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payments;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91AF8-E631-51A8-B44E-7244F47951B0}"/>
              </a:ext>
            </a:extLst>
          </p:cNvPr>
          <p:cNvSpPr txBox="1"/>
          <p:nvPr/>
        </p:nvSpPr>
        <p:spPr>
          <a:xfrm>
            <a:off x="123366" y="2706624"/>
            <a:ext cx="577451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round((payments['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 &gt; 1).sum() /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(payments) * 100, 2)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Print(“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25D1EB-EBC8-C0A5-0F8D-434F6548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84" y="978141"/>
            <a:ext cx="2381582" cy="72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302C5D-63CB-C768-E521-EBA5107F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84" y="2753525"/>
            <a:ext cx="3381847" cy="552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6E479-A606-6586-D936-63C36E774EC1}"/>
              </a:ext>
            </a:extLst>
          </p:cNvPr>
          <p:cNvSpPr txBox="1"/>
          <p:nvPr/>
        </p:nvSpPr>
        <p:spPr>
          <a:xfrm>
            <a:off x="123366" y="4646599"/>
            <a:ext cx="11937570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one-third of all transactions (42.42%) were made using installment payments.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8D802E-A2C4-C534-3486-35711A6F8B39}"/>
              </a:ext>
            </a:extLst>
          </p:cNvPr>
          <p:cNvSpPr/>
          <p:nvPr/>
        </p:nvSpPr>
        <p:spPr>
          <a:xfrm>
            <a:off x="6082984" y="1016975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2E5D898-F528-824B-D857-42B4E5E9C579}"/>
              </a:ext>
            </a:extLst>
          </p:cNvPr>
          <p:cNvSpPr/>
          <p:nvPr/>
        </p:nvSpPr>
        <p:spPr>
          <a:xfrm>
            <a:off x="6082984" y="2649170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0C91E3-B276-D55A-75C6-997FE391039D}"/>
              </a:ext>
            </a:extLst>
          </p:cNvPr>
          <p:cNvSpPr txBox="1"/>
          <p:nvPr/>
        </p:nvSpPr>
        <p:spPr>
          <a:xfrm>
            <a:off x="0" y="33986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AD75A-6AA5-2BE0-7995-5DC464A6EC06}"/>
              </a:ext>
            </a:extLst>
          </p:cNvPr>
          <p:cNvSpPr txBox="1"/>
          <p:nvPr/>
        </p:nvSpPr>
        <p:spPr>
          <a:xfrm>
            <a:off x="0" y="2354077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8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EF34-9E92-336D-2204-5F2E02B0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2F4A7-324D-9CCE-8B98-14D07417C86D}"/>
              </a:ext>
            </a:extLst>
          </p:cNvPr>
          <p:cNvSpPr txBox="1"/>
          <p:nvPr/>
        </p:nvSpPr>
        <p:spPr>
          <a:xfrm>
            <a:off x="123366" y="751344"/>
            <a:ext cx="520758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, COUNT(*) AS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BB4A9-6676-3740-F525-019B1F16E677}"/>
              </a:ext>
            </a:extLst>
          </p:cNvPr>
          <p:cNvSpPr txBox="1"/>
          <p:nvPr/>
        </p:nvSpPr>
        <p:spPr>
          <a:xfrm>
            <a:off x="123366" y="2321004"/>
            <a:ext cx="5207586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customers['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cust_per_state.columns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['State', 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’]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cust_per_state.sort_values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ascending=True)</a:t>
            </a:r>
            <a:b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=(12,8))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sns.barplot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(x='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y='State', data=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palette='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coolwarm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 per State',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=14)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('Number of Customers',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('State',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=12)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(count, state) in enumerate(zip(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'],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['State'])):</a:t>
            </a:r>
          </a:p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ax.text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(count + 5,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, f'{count}',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=10)</a:t>
            </a:r>
          </a:p>
          <a:p>
            <a:r>
              <a:rPr lang="en-I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34C33-5ED8-FE33-11E1-9E7089B501F8}"/>
              </a:ext>
            </a:extLst>
          </p:cNvPr>
          <p:cNvSpPr txBox="1"/>
          <p:nvPr/>
        </p:nvSpPr>
        <p:spPr>
          <a:xfrm>
            <a:off x="31965" y="89712"/>
            <a:ext cx="611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Q5. Number of Customers per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97D83-3FA0-539C-213A-5C4F558E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08" y="2321004"/>
            <a:ext cx="5727192" cy="3861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77348-4767-E8FE-1782-4E21CE03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808" y="675312"/>
            <a:ext cx="2852928" cy="138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8A10BE-AFFB-AD86-B31B-4FC7D879CD25}"/>
              </a:ext>
            </a:extLst>
          </p:cNvPr>
          <p:cNvSpPr txBox="1"/>
          <p:nvPr/>
        </p:nvSpPr>
        <p:spPr>
          <a:xfrm>
            <a:off x="774954" y="6367351"/>
            <a:ext cx="10133838" cy="3385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Paulo (SP), Rio de Janeiro (RJ), and Minas Gerais (MG) have the most customers.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6DE0D4-E5A9-2B40-2B75-6A63710CA5B6}"/>
              </a:ext>
            </a:extLst>
          </p:cNvPr>
          <p:cNvSpPr/>
          <p:nvPr/>
        </p:nvSpPr>
        <p:spPr>
          <a:xfrm>
            <a:off x="5425782" y="936009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C9A37DE-1525-1FD8-E4A6-DBAD70E0A53C}"/>
              </a:ext>
            </a:extLst>
          </p:cNvPr>
          <p:cNvSpPr/>
          <p:nvPr/>
        </p:nvSpPr>
        <p:spPr>
          <a:xfrm>
            <a:off x="5425782" y="3779036"/>
            <a:ext cx="944196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6ECE2-1BC0-E58B-B3FC-34BA012067D3}"/>
              </a:ext>
            </a:extLst>
          </p:cNvPr>
          <p:cNvSpPr txBox="1"/>
          <p:nvPr/>
        </p:nvSpPr>
        <p:spPr>
          <a:xfrm>
            <a:off x="31965" y="391076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DEE88-4288-005A-3EEB-CE84F2B79AAD}"/>
              </a:ext>
            </a:extLst>
          </p:cNvPr>
          <p:cNvSpPr txBox="1"/>
          <p:nvPr/>
        </p:nvSpPr>
        <p:spPr>
          <a:xfrm>
            <a:off x="31965" y="1989688"/>
            <a:ext cx="637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buClrTx/>
              <a:buSzPts val="1400"/>
            </a:pPr>
            <a:r>
              <a:rPr lang="en-US" sz="1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endParaRPr lang="en-IN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54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741</TotalTime>
  <Words>5456</Words>
  <Application>Microsoft Office PowerPoint</Application>
  <PresentationFormat>Widescreen</PresentationFormat>
  <Paragraphs>462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Aptos</vt:lpstr>
      <vt:lpstr>Arial</vt:lpstr>
      <vt:lpstr>Cascadia Code</vt:lpstr>
      <vt:lpstr>Century Gothic</vt:lpstr>
      <vt:lpstr>Ink Free</vt:lpstr>
      <vt:lpstr>Showcard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lopita mishra</dc:creator>
  <cp:lastModifiedBy>lopita mishra</cp:lastModifiedBy>
  <cp:revision>3</cp:revision>
  <dcterms:created xsi:type="dcterms:W3CDTF">2025-10-17T19:37:55Z</dcterms:created>
  <dcterms:modified xsi:type="dcterms:W3CDTF">2025-10-27T13:15:36Z</dcterms:modified>
</cp:coreProperties>
</file>